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sldIdLst>
    <p:sldId id="426" r:id="rId2"/>
    <p:sldId id="453" r:id="rId3"/>
    <p:sldId id="449" r:id="rId4"/>
    <p:sldId id="455" r:id="rId5"/>
    <p:sldId id="468" r:id="rId6"/>
    <p:sldId id="473" r:id="rId7"/>
    <p:sldId id="458" r:id="rId8"/>
    <p:sldId id="470" r:id="rId9"/>
    <p:sldId id="471" r:id="rId10"/>
    <p:sldId id="420" r:id="rId11"/>
    <p:sldId id="472" r:id="rId12"/>
  </p:sldIdLst>
  <p:sldSz cx="9144000" cy="5143500" type="screen16x9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088D5D0-6CF4-4AB4-8630-B0CD305AB057}">
          <p14:sldIdLst>
            <p14:sldId id="426"/>
            <p14:sldId id="453"/>
            <p14:sldId id="449"/>
            <p14:sldId id="455"/>
            <p14:sldId id="468"/>
            <p14:sldId id="473"/>
            <p14:sldId id="458"/>
            <p14:sldId id="470"/>
            <p14:sldId id="471"/>
            <p14:sldId id="420"/>
            <p14:sldId id="472"/>
          </p14:sldIdLst>
        </p14:section>
        <p14:section name="Раздел без заголовка" id="{9191605D-421B-434D-AC72-003F8D39366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51" autoAdjust="0"/>
    <p:restoredTop sz="99651" autoAdjust="0"/>
  </p:normalViewPr>
  <p:slideViewPr>
    <p:cSldViewPr>
      <p:cViewPr>
        <p:scale>
          <a:sx n="100" d="100"/>
          <a:sy n="100" d="100"/>
        </p:scale>
        <p:origin x="-1140" y="-7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0" y="5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81" d="100"/>
          <a:sy n="81" d="100"/>
        </p:scale>
        <p:origin x="-3966" y="-90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96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11" y="1"/>
            <a:ext cx="2972596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8422F9-3D03-48DF-97D1-A08580F9D09A}" type="datetimeFigureOut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597" y="4725193"/>
            <a:ext cx="5486400" cy="4475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805"/>
            <a:ext cx="2972596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11" y="9448805"/>
            <a:ext cx="2972596" cy="4968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36FC0A8-5542-400C-821E-8BC24A964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528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1" y="171451"/>
            <a:ext cx="8696325" cy="45267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4015979"/>
            <a:ext cx="8723312" cy="997744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B143-A653-40D9-AA69-33D25187EE03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695C-0516-4481-BB91-2A46B15DB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5CF8-5078-4C69-8586-F30C220840A3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555C-D3A5-4B91-A0D2-A790854AF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1" y="171451"/>
            <a:ext cx="8696325" cy="107037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535782"/>
            <a:ext cx="8723312" cy="99893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70A6-5DB5-41CD-89EC-3CED9B47AD69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BCAE-4F76-4CEB-B6E0-17067652A4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C195-9A84-4C0B-A2F9-78465887CBAA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97A2-AEEC-4F36-B0E6-5E2488943F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1" y="171450"/>
            <a:ext cx="8696325" cy="35528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3152776"/>
            <a:ext cx="2876550" cy="535781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3056335"/>
            <a:ext cx="5545138" cy="638175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3065860"/>
            <a:ext cx="5467350" cy="581025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3055144"/>
            <a:ext cx="3306763" cy="489347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3044429"/>
            <a:ext cx="8723312" cy="996553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55DE-0832-4C40-8AFF-1A85AA84B386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1AEC-1E2A-4707-ABF3-7C67CECBA3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CED3-BA89-45E8-8A1F-74076FA7D694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0AA2-19C0-48E8-B9BB-842BA86FF8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FD94E-9400-4812-99D9-A52CA75CAACF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7599-DC08-442C-A70D-CF2F74347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7981-FDDA-4409-85B3-C44C0ED30690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609E7-7F5E-4F80-A3F5-979EE1BF56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1" y="171451"/>
            <a:ext cx="8696325" cy="107037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535782"/>
            <a:ext cx="8723312" cy="997744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B0EB-0F22-4456-943E-349140E2EF71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4BA8-4E43-4977-B22E-2B48683F01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1" y="171451"/>
            <a:ext cx="8696325" cy="107037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535782"/>
            <a:ext cx="8723312" cy="99893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64F1-18E1-4C15-8D21-DFAC9778D9E6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1DDC-F71B-477D-B4CD-581565E3B2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1" y="171451"/>
            <a:ext cx="8696325" cy="45267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4015979"/>
            <a:ext cx="8723312" cy="997744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0DBB-0CC8-4591-8551-9750E6948BAD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CF72-28D4-4F5A-AFE1-D66C50A906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171451"/>
            <a:ext cx="8696325" cy="185142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20483" name="Group 15"/>
          <p:cNvGrpSpPr>
            <a:grpSpLocks noChangeAspect="1"/>
          </p:cNvGrpSpPr>
          <p:nvPr/>
        </p:nvGrpSpPr>
        <p:grpSpPr bwMode="auto">
          <a:xfrm>
            <a:off x="211138" y="1259682"/>
            <a:ext cx="8723312" cy="997744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3604"/>
            <a:ext cx="8229600" cy="9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9" y="4687491"/>
            <a:ext cx="37861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C45353-D84B-4D25-BF35-7AB716B7F982}" type="datetime1">
              <a:rPr lang="ru-RU"/>
              <a:pPr>
                <a:defRPr/>
              </a:pPr>
              <a:t>03.03.2020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4687491"/>
            <a:ext cx="3786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4687491"/>
            <a:ext cx="1162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6D88BB-69B4-4801-8FBC-8C41728FE4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048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006204"/>
            <a:ext cx="7408862" cy="258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15" r:id="rId2"/>
    <p:sldLayoutId id="2147484121" r:id="rId3"/>
    <p:sldLayoutId id="2147484116" r:id="rId4"/>
    <p:sldLayoutId id="2147484117" r:id="rId5"/>
    <p:sldLayoutId id="2147484118" r:id="rId6"/>
    <p:sldLayoutId id="2147484122" r:id="rId7"/>
    <p:sldLayoutId id="2147484123" r:id="rId8"/>
    <p:sldLayoutId id="2147484124" r:id="rId9"/>
    <p:sldLayoutId id="2147484119" r:id="rId10"/>
    <p:sldLayoutId id="21474841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05" y="0"/>
            <a:ext cx="9042795" cy="288868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общего и профессионального    образования Ленинградской области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ведения реестра организаций отдыха детей и их оздоровления Ленинградской области в 2020 году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609E7-7F5E-4F80-A3F5-979EE1BF56C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7" name="Picture 8" descr="C:\Documents and Settings\Admin\Мои документы\Герб Л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5" y="141480"/>
            <a:ext cx="792162" cy="7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na_dmitrieva\AppData\Local\Microsoft\Windows\Temporary Internet Files\Content.Outlook\3SSN7ELM\Календарь шапка - вариант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31" y="2847722"/>
            <a:ext cx="3737198" cy="227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a_dmitrieva\Desktop\лето 2018\видеоконференция\итоги\фото\россонь\Her0mla_yt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242" y="2990301"/>
            <a:ext cx="2465784" cy="199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a_dmitrieva\Desktop\лето 2018\видеоконференция\итоги\фото\россонь\IMG_873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18" y="3003798"/>
            <a:ext cx="2592288" cy="19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6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6"/>
            <a:ext cx="8715436" cy="509375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-14909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Реестр </a:t>
            </a: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состоит из разделов: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организации отдыха детей и их оздоровления сезонного действия или круглогодичного действия;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лагеря, организованные образовательными организациями, осуществляющими организацию отдыха и оздоровления обучающихся в каникулярное время, с круглосуточным пребыванием;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лагеря, организованные образовательными организациями, осуществляющими организацию отдыха и оздоровления обучающихся в каникулярное время, с дневным пребыванием;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детские лагеря труда и отдыха;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детские лагеря палаточного типа;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детские специализированные (профильные) лагеря и детские лагеря различной тематической направленности.</a:t>
            </a:r>
            <a:b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риказ </a:t>
            </a: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Министерства образования и науки Российской Федерации от 13 июля 2017 года № 656 «Об утверждении примерных положений об организациях отдыха и оздоровления детей и их оздоровления»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 flipH="1" flipV="1">
            <a:off x="-1404664" y="5308052"/>
            <a:ext cx="648072" cy="216025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 flipV="1">
            <a:off x="-3204864" y="3435846"/>
            <a:ext cx="1656184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56576" y="4515966"/>
            <a:ext cx="1368152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548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комитета, ответственный за прием сведений в Реестр организаций отдыха детей и их оздоровления на территории Ленинградской области - Дмитриева Надежда Алексеевна, главный специалист отдела социальной защиты и специальных учреждений комитета общего и профессионального образования Ленинградской области.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сведений осуществляется по адресу: г. Санкт-Петербург, пл. Растрелли, д. 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лит.А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548, тел. 8-812- 539-44-73,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metodmayak29@gmail.com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и часы для приема сведений: понедельник-четверг с 9.00 до 18.00, пятница с 9.00 до 17.00, обед: с 12.30 до 13.18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0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53603"/>
            <a:ext cx="8928992" cy="4694411"/>
          </a:xfrm>
        </p:spPr>
        <p:txBody>
          <a:bodyPr/>
          <a:lstStyle/>
          <a:p>
            <a:pPr lvl="0" defTabSz="180975" eaLnBrk="1" hangingPunct="1">
              <a:tabLst>
                <a:tab pos="180975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Федеральный  закон от 16 октября 2019 года  № 336-ФЗ «О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2. Федеральный  закон от 16 октября 2019 года № 338-ФЗ «О внесении изменений в Кодекс Российской Федерации об административных правонарушениях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3. Федеральный  закон от 27 декабря  2019 года № 514-ФЗ «О внесении изменений в Федеральный закон «Об основных гарантиях прав ребенка в Российской Федерации» в части создания дополнительных гарантий безопасности в сфере организации отдыха и оздоровления детей»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609E7-7F5E-4F80-A3F5-979EE1BF56C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29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4"/>
          <p:cNvSpPr>
            <a:spLocks noGrp="1"/>
          </p:cNvSpPr>
          <p:nvPr>
            <p:ph type="title"/>
          </p:nvPr>
        </p:nvSpPr>
        <p:spPr>
          <a:xfrm>
            <a:off x="142845" y="87475"/>
            <a:ext cx="8750331" cy="900099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alt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Текст 6"/>
          <p:cNvSpPr>
            <a:spLocks noGrp="1"/>
          </p:cNvSpPr>
          <p:nvPr>
            <p:ph type="body" sz="half" idx="2"/>
          </p:nvPr>
        </p:nvSpPr>
        <p:spPr>
          <a:xfrm>
            <a:off x="-900608" y="5272049"/>
            <a:ext cx="900609" cy="324036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</a:pPr>
            <a:endParaRPr lang="ru-RU" sz="2000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8CC52-CD8E-44AD-A5B4-0798A901C26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332640" y="4371950"/>
            <a:ext cx="720080" cy="4249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55526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 октября 2019 года № 570 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Приказ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Ленинградской области от 02 марта 2020 года № 11 «Об утверждении  Порядка формирования и ведения Реестра организаций отдыха детей и их оздоровления на территории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9843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74BA8-4E43-4977-B22E-2B48683F012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3983891"/>
            <a:ext cx="9324528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руководителя организации отдыха детей и их оздоровления либо индивидуального предпринимателя;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учредительных документов организации отдыха детей и их оздоровления, заверенные в установленном порядке;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 сокращенное (если имеется) наименования организации отдыха детей и их оздоровления;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(место нахождения) организации отдыха детей и их оздоровления, в том числе фактический адрес, контактный телефон, адреса электронной почты и официального сайта в сети «Интернет» (при наличии);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форма и тип организации отдыха детей и их оздоровления;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идентификационный номер налогоплательщика;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оказываемые организацией отдыха детей и их оздоровления услуги по организации отдыха и оздоровления детей, в том числе по размещению, проживанию, питанию детей;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ввода в эксплуатацию объектов (зданий, строений, сооружений), используемых организацией отдыха детей и их оздоровления (для организаций отдыха детей и их оздоровления стационарного типа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санитарно-эпидемиологического заключения о соответствии деятельности в сфере организации отдыха и оздоровления детей, осуществляемой организацией отдыха детей и их оздоровления, санитарно-эпидемиологическим требованиям, а также дата выдачи указанного заключения;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74BA8-4E43-4977-B22E-2B48683F012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62940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году;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лицензии на медицинскую деятельность либо договора об оказании медицинской помощи, заключаемого между организацией отдыха детей и их оздоровления и медицинской организацией;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лицензии на осуществление образовательной деятельности (в случае осуществления организацией образовательной деятельности по основным и дополнительным общеобразовательным программам, основным программам профессионального обучения);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обеспечении в организации отдыха детей и их оздоровления доступности услуг для детей-инвалидов и детей с ограниченными возможностями здоровья, в том числе условий для хранения лекарственных препаратов для медицинского применения и специализированных продуктов лечебного питания, передаваемых в указанную организацию родителями или иными законными представителями ребенка, нуждающегося в соблюдении предписанного лечащим врачом режима лечения (в случае приема данных категорий детей в организацию отдыха детей и их оздоровления).</a:t>
            </a:r>
          </a:p>
        </p:txBody>
      </p:sp>
    </p:spTree>
    <p:extLst>
      <p:ext uri="{BB962C8B-B14F-4D97-AF65-F5344CB8AC3E}">
        <p14:creationId xmlns:p14="http://schemas.microsoft.com/office/powerpoint/2010/main" val="173481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 flipH="1">
            <a:off x="-2700808" y="5143499"/>
            <a:ext cx="1728192" cy="16455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-2268760" y="2715766"/>
            <a:ext cx="1152128" cy="1440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9467850" y="5092700"/>
          <a:ext cx="29718000" cy="7696200"/>
        </p:xfrm>
        <a:graphic>
          <a:graphicData uri="http://schemas.openxmlformats.org/drawingml/2006/table">
            <a:tbl>
              <a:tblPr/>
              <a:tblGrid>
                <a:gridCol w="1370075"/>
                <a:gridCol w="1297965"/>
                <a:gridCol w="1514293"/>
                <a:gridCol w="1514293"/>
                <a:gridCol w="1382093"/>
                <a:gridCol w="1201820"/>
                <a:gridCol w="1288952"/>
                <a:gridCol w="1454202"/>
                <a:gridCol w="1451197"/>
                <a:gridCol w="1358056"/>
                <a:gridCol w="1361061"/>
                <a:gridCol w="1297965"/>
                <a:gridCol w="1309984"/>
                <a:gridCol w="1306979"/>
                <a:gridCol w="1670530"/>
                <a:gridCol w="1502275"/>
                <a:gridCol w="1514293"/>
                <a:gridCol w="1973989"/>
                <a:gridCol w="1973989"/>
                <a:gridCol w="1973989"/>
              </a:tblGrid>
              <a:tr h="819150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Реестр организаций отдыха детей и их оздоровления Ленинградской области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150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по состоянию на ________________________________(число,месяц, год)</a:t>
                      </a:r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150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(наименование уполномоченного органа исполнительной власти  Ленинградской области в сфере организации отдыха и оздоровления детей)</a:t>
                      </a:r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37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№ 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Полное и сокращенное (если имеется)</a:t>
                      </a:r>
                      <a:br>
                        <a:rPr lang="ru-RU" sz="100" u="none" strike="noStrike">
                          <a:effectLst/>
                        </a:rPr>
                      </a:br>
                      <a:r>
                        <a:rPr lang="ru-RU" sz="100" u="none" strike="noStrike">
                          <a:effectLst/>
                        </a:rPr>
                        <a:t> наименование организации отдыхадетей и их оздоровления  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Организационно-правовая форма организации отдыха детей и их оздоровления, ИНН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ФИО, должность руководителя организации отдыха детей и их оздоровления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Учредитель (собственник) организации( полное наименоание, контактная информация)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Адрес (место нахождения) организации отдыха детей и их оздоровления, контактный телефон, адрес электронной почты 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Официальный сайт организации отдыха деетй и их оздоровления в информационно-телекомуникационной сети "Интернет" (при наличии)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Тип организации отдыха детей и их оздоровления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 dirty="0">
                          <a:effectLst/>
                        </a:rPr>
                        <a:t>Представляемые организацией отдыха детей и их оздоровления услуги в сфере отдыха и оздоровления детей</a:t>
                      </a:r>
                      <a:endParaRPr lang="ru-RU" sz="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 dirty="0">
                          <a:effectLst/>
                        </a:rPr>
                        <a:t>Дата ввода используемых организацией отдыха детей и их оздоровления объектов (для организаций стационарного типа) и дата проведения капитального ремонта</a:t>
                      </a:r>
                      <a:endParaRPr lang="ru-RU" sz="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Информация о наличии  санитарно-эпидемиологического заключения, включая дату выдачи заключения</a:t>
                      </a:r>
                      <a:br>
                        <a:rPr lang="ru-RU" sz="100" u="none" strike="noStrike">
                          <a:effectLst/>
                        </a:rPr>
                      </a:br>
                      <a:r>
                        <a:rPr lang="ru-RU" sz="100" u="none" strike="noStrike">
                          <a:effectLst/>
                        </a:rPr>
                        <a:t/>
                      </a:r>
                      <a:br>
                        <a:rPr lang="ru-RU" sz="100" u="none" strike="noStrike">
                          <a:effectLst/>
                        </a:rPr>
                      </a:b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Информация о результатах проведения органами, осуществляющими государственный контроль (надзор), планововых и внеплановых проверок  в текущем году (при наличии) и в предыдущем году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Информация о наличии лицензии                      на осуществление образовательной  деятельности 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Информация о наличии лицензии                      на осуществление  медицинской деятельности 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Обеспечение в организации отдыха детей иих оздоровления доступности услуг для детей с ограниченнными возможностями здоровья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 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 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 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 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Режим работы организации отдыха детей и их оздоровления  (сезонный/круглогодичный)</a:t>
                      </a:r>
                      <a:br>
                        <a:rPr lang="ru-RU" sz="100" u="none" strike="noStrike">
                          <a:effectLst/>
                        </a:rPr>
                      </a:br>
                      <a:r>
                        <a:rPr lang="ru-RU" sz="100" u="none" strike="noStrike">
                          <a:effectLst/>
                        </a:rPr>
                        <a:t>    </a:t>
                      </a:r>
                      <a:br>
                        <a:rPr lang="ru-RU" sz="100" u="none" strike="noStrike">
                          <a:effectLst/>
                        </a:rPr>
                      </a:b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Даты проведения смен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Средняя стоимость 1 дня пребывания в организации отдыха детей и их оздоровления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Возростная категория детей, принимаемых в организацию отдыха детей и их оздоровления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>
                          <a:effectLst/>
                        </a:rPr>
                        <a:t>Информация о проживании и питании детей в организации отдыха детей и их оздоровления</a:t>
                      </a:r>
                      <a:endParaRPr lang="ru-RU" sz="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" u="none" strike="noStrike" dirty="0">
                          <a:effectLst/>
                        </a:rPr>
                        <a:t>Наличие оборудованного места для купания</a:t>
                      </a:r>
                      <a:endParaRPr lang="ru-RU" sz="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2758"/>
              </p:ext>
            </p:extLst>
          </p:nvPr>
        </p:nvGraphicFramePr>
        <p:xfrm>
          <a:off x="107504" y="-1"/>
          <a:ext cx="8928990" cy="4083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48"/>
                <a:gridCol w="389983"/>
                <a:gridCol w="454981"/>
                <a:gridCol w="454981"/>
                <a:gridCol w="415260"/>
                <a:gridCol w="361095"/>
                <a:gridCol w="387275"/>
                <a:gridCol w="436926"/>
                <a:gridCol w="436023"/>
                <a:gridCol w="408038"/>
                <a:gridCol w="408941"/>
                <a:gridCol w="389983"/>
                <a:gridCol w="393594"/>
                <a:gridCol w="392692"/>
                <a:gridCol w="501923"/>
                <a:gridCol w="451369"/>
                <a:gridCol w="454981"/>
                <a:gridCol w="593099"/>
                <a:gridCol w="593099"/>
                <a:gridCol w="593099"/>
              </a:tblGrid>
              <a:tr h="434675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500" u="none" strike="noStrike" dirty="0">
                          <a:effectLst/>
                        </a:rPr>
                        <a:t>Реестр организаций отдыха детей и их оздоровления Ленинградской области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675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400" u="none" strike="noStrike">
                          <a:effectLst/>
                        </a:rPr>
                        <a:t>по состоянию на ________________________________(число,месяц, год)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675"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500" u="none" strike="noStrike">
                          <a:effectLst/>
                        </a:rPr>
                        <a:t>(наименование уполномоченного органа исполнительной власти  Ленинградской области в сфере организации отдыха и оздоровления детей)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9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№ 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Полное и сокращенное (если имеется)</a:t>
                      </a:r>
                      <a:br>
                        <a:rPr lang="ru-RU" sz="300" u="none" strike="noStrike">
                          <a:effectLst/>
                        </a:rPr>
                      </a:br>
                      <a:r>
                        <a:rPr lang="ru-RU" sz="300" u="none" strike="noStrike">
                          <a:effectLst/>
                        </a:rPr>
                        <a:t> наименование организации отдыхадетей и их оздоровления  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Организационно-правовая форма организации отдыха детей и их оздоровления, ИНН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ФИО, должность руководителя организации отдыха детей и их оздоровления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Учредитель (собственник) организации( полное наименоание, контактная информация)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Адрес (место нахождения) организации отдыха детей и их оздоровления, контактный телефон, адрес электронной почты 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Официальный сайт организации отдыха деетй и их оздоровления в информационно-телекомуникационной сети "Интернет" (при наличии)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Тип организации отдыха детей и их оздоровления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Представляемые организацией отдыха детей и их оздоровления услуги в сфере отдыха и оздоровления детей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>
                          <a:effectLst/>
                        </a:rPr>
                        <a:t>Дата ввода используемых организацией отдыха детей и их оздоровления объектов (для организаций стационарного типа) и дата проведения капитального ремонта</a:t>
                      </a:r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Информация о наличии  санитарно-эпидемиологического заключения, включая дату выдачи заключения</a:t>
                      </a:r>
                      <a:br>
                        <a:rPr lang="ru-RU" sz="300" u="none" strike="noStrike">
                          <a:effectLst/>
                        </a:rPr>
                      </a:br>
                      <a:r>
                        <a:rPr lang="ru-RU" sz="300" u="none" strike="noStrike">
                          <a:effectLst/>
                        </a:rPr>
                        <a:t/>
                      </a:r>
                      <a:br>
                        <a:rPr lang="ru-RU" sz="300" u="none" strike="noStrike">
                          <a:effectLst/>
                        </a:rPr>
                      </a:b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>
                          <a:effectLst/>
                        </a:rPr>
                        <a:t>Информация о результатах проведения органами, осуществляющими государственный контроль (надзор), </a:t>
                      </a:r>
                      <a:r>
                        <a:rPr lang="ru-RU" sz="300" u="none" strike="noStrike" dirty="0" err="1">
                          <a:effectLst/>
                        </a:rPr>
                        <a:t>планововых</a:t>
                      </a:r>
                      <a:r>
                        <a:rPr lang="ru-RU" sz="300" u="none" strike="noStrike">
                          <a:effectLst/>
                        </a:rPr>
                        <a:t> и внеплановых проверок  в текущем году (при наличии) и в предыдущем году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Информация о наличии лицензии                      на осуществление образовательной  деятельности 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Информация о наличии лицензии                      на осуществление  медицинской деятельности 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Обеспечение в организации отдыха детей иих оздоровления доступности услуг для детей с ограниченнными возможностями здоровья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</a:tr>
              <a:tr h="1389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>
                          <a:effectLst/>
                        </a:rPr>
                        <a:t> </a:t>
                      </a:r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>
                          <a:effectLst/>
                        </a:rPr>
                        <a:t> </a:t>
                      </a:r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 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 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Режим работы организации отдыха детей и их оздоровления  (сезонный/круглогодичный)</a:t>
                      </a:r>
                      <a:br>
                        <a:rPr lang="ru-RU" sz="300" u="none" strike="noStrike">
                          <a:effectLst/>
                        </a:rPr>
                      </a:br>
                      <a:r>
                        <a:rPr lang="ru-RU" sz="300" u="none" strike="noStrike">
                          <a:effectLst/>
                        </a:rPr>
                        <a:t>    </a:t>
                      </a:r>
                      <a:br>
                        <a:rPr lang="ru-RU" sz="300" u="none" strike="noStrike">
                          <a:effectLst/>
                        </a:rPr>
                      </a:b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Даты проведения смен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Средняя стоимость 1 дня пребывания в организации отдыха детей и их оздоровления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Возростная категория детей, принимаемых в организацию отдыха детей и их оздоровления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Информация о проживании и питании детей в организации отдыха детей и их оздоровления</a:t>
                      </a:r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>
                          <a:effectLst/>
                        </a:rPr>
                        <a:t>Наличие оборудованного места для купания</a:t>
                      </a:r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375" marR="2375" marT="237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3725912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до 1 мая текущего </a:t>
            </a:r>
            <a:r>
              <a:rPr lang="ru-RU" sz="2400" dirty="0" smtClean="0">
                <a:solidFill>
                  <a:srgbClr val="FF0000"/>
                </a:solidFill>
              </a:rPr>
              <a:t>года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7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 flipH="1" flipV="1">
            <a:off x="-1620688" y="4785995"/>
            <a:ext cx="936104" cy="594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 flipV="1">
            <a:off x="-2412776" y="843558"/>
            <a:ext cx="1944216" cy="3240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H="1" flipV="1">
            <a:off x="10332640" y="5143500"/>
            <a:ext cx="432048" cy="614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9474" y="-119479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во включении Организации в Реестр являются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Сведений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недостоверных Сведений в случае выявления Комитетом нарушений законодательства Российской Федерации в сфере организации отдыха и оздоровления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endParaRPr lang="ru-RU" sz="2400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обязана уведомить Комитет об изменении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внесенных в Реестр, в течение 10 рабочих дней со дня возникновения таких изменений путем направления уведомления об изменении Сведений,  а также документов, подтверждающих достоверность таких изменений.</a:t>
            </a:r>
            <a:r>
              <a:rPr lang="ru-RU" sz="2400" dirty="0"/>
              <a:t>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3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 flipH="1" flipV="1">
            <a:off x="-1692696" y="5452070"/>
            <a:ext cx="504056" cy="36004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 flipV="1">
            <a:off x="-1260648" y="3435846"/>
            <a:ext cx="792088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V="1">
            <a:off x="9036496" y="5668095"/>
            <a:ext cx="720080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5574" y="195487"/>
            <a:ext cx="90969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исключения Организации из Реестра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деятельности в сфере организации отдыха и оздоровления детей, в том числе в случаях исключения организации отдыха детей и их оздоровления из единого государственного реестра юридических лиц или единого государственного реестра индивидуальных предпринимателей по основаниям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https://apf.mail.ru/cgi-bin/readmsg/P_20190716_115449_1_p.jpg?id=15687069730394632794%3B0%3B4&amp;x-email=dna.63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apf.mail.ru/cgi-bin/readmsg/P_20190716_115449_1_p.jpg?id=15687069730394632794%3B0%3B4&amp;x-email=dna.63%40mail.ru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49622" y="843559"/>
            <a:ext cx="8786874" cy="18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49636" cy="3075806"/>
          </a:xfrm>
        </p:spPr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H="1" flipV="1">
            <a:off x="8643966" y="5625725"/>
            <a:ext cx="214314" cy="3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1DDC-F71B-477D-B4CD-581565E3B23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1027" name="Picture 3" descr="C:\Users\na_dmitrieva\Desktop\ЛЕТО 2019\видеоконференция\итоги лета\фото\вожатый года\IMG_7044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9013" y="-12325350"/>
            <a:ext cx="4536186" cy="357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-521404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организацией отдыха детей и их оздоровления требований Федерального и регионального законодательства, невыполнение в установленный срок предписаний, выданных органами государственного контроля (надзора), об устранении нарушений законодательства Российской Федерации в сфере организации отдыха и оздоровления детей, которые могут повлечь причинение вреда жизни и здоровью детей, находящихся в организации отдыха детей и их оздоровления, и которые выявлены по итогам проведения плановых и внеплановых проверок указанной организации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Комитетом недостоверных сведений об указанной организации и (или) ее филиале, представленных для включения в указанный реестр, свидетельствующих об отсутствии необходимых условий для осуществления деятельности в сфере организации отдыха и оздоровления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23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5891</TotalTime>
  <Words>1273</Words>
  <Application>Microsoft Office PowerPoint</Application>
  <PresentationFormat>Экран (16:9)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    Комитет общего и профессионального    образования Ленинградской области    Формирование и ведения реестра организаций отдыха детей и их оздоровления Ленинградской области в 2020 году</vt:lpstr>
      <vt:lpstr>    1. Федеральный  закон от 16 октября 2019 года  № 336-ФЗ «О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детей»     2. Федеральный  закон от 16 октября 2019 года № 338-ФЗ «О внесении изменений в Кодекс Российской Федерации об административных правонарушениях»     3. Федеральный  закон от 27 декабря  2019 года № 514-ФЗ «О внесении изменений в Федеральный закон «Об основных гарантиях прав ребенка в Российской Федерации» в части создания дополнительных гарантий безопасности в сфере организации отдыха и оздоровления детей»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</vt:lpstr>
      <vt:lpstr>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модернизация системы профессионального образования Тверской области</dc:title>
  <dc:creator>User</dc:creator>
  <cp:lastModifiedBy>Надежда Алексеевна Дмитриева</cp:lastModifiedBy>
  <cp:revision>522</cp:revision>
  <cp:lastPrinted>2019-04-29T14:38:00Z</cp:lastPrinted>
  <dcterms:modified xsi:type="dcterms:W3CDTF">2020-03-03T11:57:17Z</dcterms:modified>
</cp:coreProperties>
</file>